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5" r:id="rId3"/>
    <p:sldId id="296" r:id="rId4"/>
    <p:sldId id="297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3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5446-D689-6E4B-AB28-A843D8B0E5C2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2F5E-1A54-CC46-83BA-024417F87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7780-CF81-5643-8CC1-4E406DDDE96A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0E2D-8E03-9E42-9F20-94F82F3965FA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6AF9-F011-734C-853D-43227D8BB620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A3DD-CA80-BE4D-B0A9-84DDB36BAFC8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5DD2-E1EB-2449-A84E-87CD62CAF372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561-DE71-2749-B9D4-2292A81BF06F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67A-6695-CA4C-94AB-73024722C69B}" type="datetime1">
              <a:rPr lang="en-US" smtClean="0"/>
              <a:t>10/25/20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E144-A4F8-AC4A-900B-029808274B7A}" type="datetime1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836C-14FC-3D4C-A1C3-6654F6D2A554}" type="datetime1">
              <a:rPr lang="en-US" smtClean="0"/>
              <a:t>10/25/20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F81-A729-9B43-98A7-CA8DEF7D67CC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525B-20B4-1749-A5CA-3DF9B30D4C63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15D3-57F4-5640-80C7-6B6ED62C19E6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Evaluating Ranking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5574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“Bag of Words”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is a user looking for using the query “Boston University”?</a:t>
            </a:r>
          </a:p>
          <a:p>
            <a:r>
              <a:rPr lang="en-US" dirty="0"/>
              <a:t>Q: Given our bag of words assumption, will the page be ranked higher than others?</a:t>
            </a:r>
          </a:p>
          <a:p>
            <a:pPr lvl="1"/>
            <a:r>
              <a:rPr lang="en-US" dirty="0"/>
              <a:t>Q: Is there any way to get around this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6646-7261-0B4C-B813-B975C5C3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Find documents with “Boston University” exactly in this sequence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Q: How can we support this query?</a:t>
            </a:r>
          </a:p>
          <a:p>
            <a:r>
              <a:rPr lang="en-US" altLang="en-US" dirty="0">
                <a:ea typeface="ＭＳ Ｐゴシック" charset="-128"/>
              </a:rPr>
              <a:t>Two approaches</a:t>
            </a:r>
          </a:p>
          <a:p>
            <a:pPr lvl="1"/>
            <a:r>
              <a:rPr lang="en-US" altLang="en-US" dirty="0" err="1">
                <a:ea typeface="ＭＳ Ｐゴシック" charset="-128"/>
              </a:rPr>
              <a:t>Biword</a:t>
            </a:r>
            <a:r>
              <a:rPr lang="en-US" altLang="en-US" dirty="0">
                <a:ea typeface="ＭＳ Ｐゴシック" charset="-128"/>
              </a:rPr>
              <a:t> index (more generally, “n-gram index” = shingles)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Positional index</a:t>
            </a:r>
          </a:p>
          <a:p>
            <a:r>
              <a:rPr lang="en-US" altLang="en-US" dirty="0">
                <a:ea typeface="ＭＳ Ｐゴシック" charset="-128"/>
              </a:rPr>
              <a:t>Q: Pros and cons of each approach?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Rule of thumb: x2 – x4 size increase for positional index compared to document id only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9513A-4075-084A-98A9-15BB23C4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Ranking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set of “relevant” document</a:t>
                </a:r>
                <a:br>
                  <a:rPr lang="en-US" altLang="en-US" dirty="0"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set of documents returned by the system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Under </a:t>
                </a:r>
                <a:r>
                  <a:rPr lang="en-US" altLang="en-US" dirty="0" err="1">
                    <a:ea typeface="ＭＳ Ｐゴシック" charset="-128"/>
                  </a:rPr>
                  <a:t>boolean</a:t>
                </a:r>
                <a:r>
                  <a:rPr lang="en-US" altLang="en-US" dirty="0">
                    <a:ea typeface="ＭＳ Ｐゴシック" charset="-128"/>
                  </a:rPr>
                  <a:t> model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Precision</a:t>
                </a:r>
              </a:p>
              <a:p>
                <a:pPr lvl="2"/>
                <a:r>
                  <a:rPr lang="en-US" altLang="en-US" dirty="0">
                    <a:ea typeface="ＭＳ Ｐゴシック" charset="-128"/>
                  </a:rPr>
                  <a:t>Among the pages returned, what fraction is relevant?</a:t>
                </a:r>
              </a:p>
              <a:p>
                <a:pPr lvl="2"/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 </m:t>
                    </m:r>
                    <m:f>
                      <m:fPr>
                        <m:ctrlPr>
                          <a:rPr lang="mr-IN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′</m:t>
                            </m:r>
                          </m:e>
                        </m:d>
                      </m:den>
                    </m:f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Recall</a:t>
                </a:r>
              </a:p>
              <a:p>
                <a:pPr lvl="2"/>
                <a:r>
                  <a:rPr lang="en-US" altLang="en-US" dirty="0">
                    <a:ea typeface="ＭＳ Ｐゴシック" charset="-128"/>
                  </a:rPr>
                  <a:t>Among the relevant pages, what fraction is returned?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 </m:t>
                    </m:r>
                    <m:f>
                      <m:fPr>
                        <m:ctrlPr>
                          <a:rPr lang="mr-IN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Q: Can we use the same evaluation for </a:t>
                </a:r>
                <a:r>
                  <a:rPr lang="en-US" altLang="en-US">
                    <a:ea typeface="ＭＳ Ｐゴシック" charset="-128"/>
                  </a:rPr>
                  <a:t>ranking model as well?</a:t>
                </a: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39877-807F-4145-B639-304EDF0C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Ranking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What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</m:t>
                    </m:r>
                  </m:oMath>
                </a14:m>
                <a:r>
                  <a:rPr lang="en-US" dirty="0"/>
                  <a:t>? There is no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Option 1:</a:t>
                </a:r>
              </a:p>
              <a:p>
                <a:pPr lvl="1"/>
                <a:r>
                  <a:rPr lang="en-US" dirty="0"/>
                  <a:t>Consider Top-k ranked documents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</m:e>
                      <m:sup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 Precision</a:t>
                </a:r>
                <a:r>
                  <a:rPr lang="en-US" dirty="0" err="1"/>
                  <a:t>@k</a:t>
                </a:r>
                <a:endParaRPr lang="en-US" dirty="0"/>
              </a:p>
              <a:p>
                <a:pPr lvl="1"/>
                <a:r>
                  <a:rPr lang="en-US" dirty="0"/>
                  <a:t>Reasonable evaluation metric for a large corpus </a:t>
                </a:r>
              </a:p>
              <a:p>
                <a:pPr lvl="2"/>
                <a:r>
                  <a:rPr lang="en-US" dirty="0"/>
                  <a:t>Many matching documents</a:t>
                </a:r>
              </a:p>
              <a:p>
                <a:pPr lvl="2"/>
                <a:r>
                  <a:rPr lang="en-US" dirty="0"/>
                  <a:t>Users are unlikely to look past, say, top-20 documents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1089-4402-B74B-9717-18CC3235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Ranking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Why k=10, not k=20? Both are important! </a:t>
                </a:r>
              </a:p>
              <a:p>
                <a:r>
                  <a:rPr lang="en-US" dirty="0"/>
                  <a:t>Option 2:</a:t>
                </a:r>
              </a:p>
              <a:p>
                <a:pPr lvl="1"/>
                <a:r>
                  <a:rPr lang="en-US" dirty="0"/>
                  <a:t>Compute “average precision” over all k!</a:t>
                </a:r>
              </a:p>
              <a:p>
                <a:pPr lvl="1"/>
                <a:r>
                  <a:rPr lang="en-US" dirty="0"/>
                  <a:t>Average Precision for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Take precision average over all recall values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𝑑𝑟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“Area” under the precision-recall curve (AUC)</a:t>
                </a:r>
              </a:p>
              <a:p>
                <a:pPr lvl="1"/>
                <a:r>
                  <a:rPr lang="en-US" dirty="0"/>
                  <a:t>Mean Average Precision (MAP)</a:t>
                </a:r>
              </a:p>
              <a:p>
                <a:pPr lvl="2"/>
                <a:r>
                  <a:rPr lang="en-US" dirty="0"/>
                  <a:t>Mean of average precision over all queries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AP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64" y="2512778"/>
            <a:ext cx="4105835" cy="37364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11B3-AC59-7E48-A94D-64C0DC21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Ranking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</m:oMath>
                </a14:m>
                <a:r>
                  <a:rPr lang="en-US" dirty="0"/>
                  <a:t> really binary? Is there a clear the boundary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Option 3:</a:t>
                </a:r>
              </a:p>
              <a:p>
                <a:pPr lvl="1"/>
                <a:r>
                  <a:rPr lang="en-US" dirty="0"/>
                  <a:t>Assign “ground-truth” relevance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/>
                  <a:t> to each document</a:t>
                </a:r>
              </a:p>
              <a:p>
                <a:pPr lvl="2"/>
                <a:r>
                  <a:rPr lang="en-US" altLang="en-US" dirty="0">
                    <a:ea typeface="ＭＳ Ｐゴシック" charset="-128"/>
                  </a:rPr>
                  <a:t>Say,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1</m:t>
                    </m:r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5</m:t>
                    </m:r>
                  </m:oMath>
                </a14:m>
                <a:r>
                  <a:rPr lang="en-US" altLang="en-US" b="0" dirty="0">
                    <a:ea typeface="ＭＳ Ｐゴシック" charset="-128"/>
                  </a:rPr>
                  <a:t>  (1: not relevant, 2: marginally relevant, </a:t>
                </a:r>
                <a:r>
                  <a:rPr lang="mr-IN" altLang="en-US" b="0" dirty="0">
                    <a:ea typeface="ＭＳ Ｐゴシック" charset="-128"/>
                  </a:rPr>
                  <a:t>…</a:t>
                </a:r>
                <a:r>
                  <a:rPr lang="en-US" altLang="en-US" b="0" dirty="0">
                    <a:ea typeface="ＭＳ Ｐゴシック" charset="-128"/>
                  </a:rPr>
                  <a:t>, 5: very relevant)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Then what?</a:t>
                </a:r>
              </a:p>
              <a:p>
                <a:r>
                  <a:rPr lang="en-US" altLang="en-US" b="0" dirty="0">
                    <a:ea typeface="ＭＳ Ｐゴシック" charset="-128"/>
                  </a:rPr>
                  <a:t>“Sum up” relevance scores of top-k documents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Cumulative Gain at k (</a:t>
                </a:r>
                <a:r>
                  <a:rPr lang="en-US" altLang="en-US" dirty="0" err="1">
                    <a:ea typeface="ＭＳ Ｐゴシック" charset="-128"/>
                  </a:rPr>
                  <a:t>CG@k</a:t>
                </a:r>
                <a:r>
                  <a:rPr lang="en-US" altLang="en-US" dirty="0">
                    <a:ea typeface="ＭＳ Ｐゴシック" charset="-128"/>
                  </a:rPr>
                  <a:t>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altLang="en-US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𝑘</m:t>
                        </m:r>
                      </m:sup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𝑠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b="0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Q: But top positions are much more</a:t>
                </a:r>
                <a:br>
                  <a:rPr lang="en-US" altLang="en-US" dirty="0">
                    <a:ea typeface="ＭＳ Ｐゴシック" charset="-128"/>
                  </a:rPr>
                </a:br>
                <a:r>
                  <a:rPr lang="en-US" altLang="en-US" dirty="0">
                    <a:ea typeface="ＭＳ Ｐゴシック" charset="-128"/>
                  </a:rPr>
                  <a:t>     important to users than 5</a:t>
                </a:r>
                <a:r>
                  <a:rPr lang="en-US" altLang="en-US" baseline="30000" dirty="0">
                    <a:ea typeface="ＭＳ Ｐゴシック" charset="-128"/>
                  </a:rPr>
                  <a:t>th</a:t>
                </a:r>
                <a:r>
                  <a:rPr lang="en-US" altLang="en-US" dirty="0">
                    <a:ea typeface="ＭＳ Ｐゴシック" charset="-128"/>
                  </a:rPr>
                  <a:t> position!</a:t>
                </a:r>
                <a:endParaRPr lang="en-US" altLang="en-US" b="0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7059615" y="3388659"/>
            <a:ext cx="4796116" cy="2671764"/>
            <a:chOff x="7059615" y="3388659"/>
            <a:chExt cx="4796116" cy="2671764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444317" y="3845860"/>
              <a:ext cx="2286000" cy="2214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547506" y="3863322"/>
              <a:ext cx="1989137" cy="2024062"/>
              <a:chOff x="-960" y="1440"/>
              <a:chExt cx="2880" cy="2544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-912" y="21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-960" y="26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-192" y="163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-432" y="201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-768" y="336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672" y="163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84" y="21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-144" y="24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-144" y="369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-432" y="312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96" y="21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-528" y="254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288" y="393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48" y="278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432" y="297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5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720" y="374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10282517" y="4760259"/>
              <a:ext cx="914400" cy="838200"/>
            </a:xfrm>
            <a:prstGeom prst="ellipse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9941205" y="4441173"/>
              <a:ext cx="1490662" cy="1489075"/>
              <a:chOff x="-864" y="2832"/>
              <a:chExt cx="2160" cy="1872"/>
            </a:xfrm>
          </p:grpSpPr>
          <p:sp>
            <p:nvSpPr>
              <p:cNvPr id="46" name="Rectangle 46"/>
              <p:cNvSpPr>
                <a:spLocks noChangeArrowheads="1"/>
              </p:cNvSpPr>
              <p:nvPr/>
            </p:nvSpPr>
            <p:spPr bwMode="auto">
              <a:xfrm>
                <a:off x="-48" y="283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>
                <a:off x="-576" y="312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>
                <a:off x="-576" y="441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50"/>
              <p:cNvSpPr>
                <a:spLocks noChangeArrowheads="1"/>
              </p:cNvSpPr>
              <p:nvPr/>
            </p:nvSpPr>
            <p:spPr bwMode="auto">
              <a:xfrm>
                <a:off x="-864" y="38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51"/>
              <p:cNvSpPr>
                <a:spLocks noChangeArrowheads="1"/>
              </p:cNvSpPr>
              <p:nvPr/>
            </p:nvSpPr>
            <p:spPr bwMode="auto">
              <a:xfrm>
                <a:off x="480" y="28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>
                <a:off x="-336" y="283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-768" y="340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5"/>
              <p:cNvSpPr>
                <a:spLocks noChangeArrowheads="1"/>
              </p:cNvSpPr>
              <p:nvPr/>
            </p:nvSpPr>
            <p:spPr bwMode="auto">
              <a:xfrm>
                <a:off x="1104" y="379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56"/>
              <p:cNvSpPr>
                <a:spLocks noChangeArrowheads="1"/>
              </p:cNvSpPr>
              <p:nvPr/>
            </p:nvSpPr>
            <p:spPr bwMode="auto">
              <a:xfrm>
                <a:off x="-336" y="412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7"/>
              <p:cNvSpPr>
                <a:spLocks noChangeArrowheads="1"/>
              </p:cNvSpPr>
              <p:nvPr/>
            </p:nvSpPr>
            <p:spPr bwMode="auto">
              <a:xfrm>
                <a:off x="960" y="326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58"/>
              <p:cNvSpPr>
                <a:spLocks noChangeArrowheads="1"/>
              </p:cNvSpPr>
              <p:nvPr/>
            </p:nvSpPr>
            <p:spPr bwMode="auto">
              <a:xfrm>
                <a:off x="-48" y="336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>
                <a:off x="-384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60"/>
              <p:cNvSpPr>
                <a:spLocks noChangeArrowheads="1"/>
              </p:cNvSpPr>
              <p:nvPr/>
            </p:nvSpPr>
            <p:spPr bwMode="auto">
              <a:xfrm>
                <a:off x="1200" y="432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61"/>
              <p:cNvSpPr>
                <a:spLocks noChangeArrowheads="1"/>
              </p:cNvSpPr>
              <p:nvPr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2"/>
              <p:cNvSpPr>
                <a:spLocks noChangeArrowheads="1"/>
              </p:cNvSpPr>
              <p:nvPr/>
            </p:nvSpPr>
            <p:spPr bwMode="auto">
              <a:xfrm>
                <a:off x="384" y="422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63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4"/>
              <p:cNvSpPr>
                <a:spLocks noChangeArrowheads="1"/>
              </p:cNvSpPr>
              <p:nvPr/>
            </p:nvSpPr>
            <p:spPr bwMode="auto">
              <a:xfrm>
                <a:off x="-48" y="432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5"/>
              <p:cNvSpPr>
                <a:spLocks noChangeArrowheads="1"/>
              </p:cNvSpPr>
              <p:nvPr/>
            </p:nvSpPr>
            <p:spPr bwMode="auto">
              <a:xfrm>
                <a:off x="576" y="465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6"/>
              <p:cNvSpPr>
                <a:spLocks noChangeArrowheads="1"/>
              </p:cNvSpPr>
              <p:nvPr/>
            </p:nvSpPr>
            <p:spPr bwMode="auto">
              <a:xfrm>
                <a:off x="576" y="33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960" y="40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68"/>
              <p:cNvSpPr>
                <a:spLocks noChangeArrowheads="1"/>
              </p:cNvSpPr>
              <p:nvPr/>
            </p:nvSpPr>
            <p:spPr bwMode="auto">
              <a:xfrm>
                <a:off x="432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69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70"/>
              <p:cNvSpPr>
                <a:spLocks noChangeArrowheads="1"/>
              </p:cNvSpPr>
              <p:nvPr/>
            </p:nvSpPr>
            <p:spPr bwMode="auto">
              <a:xfrm>
                <a:off x="480" y="393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>
                <a:off x="720" y="436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72"/>
              <p:cNvSpPr>
                <a:spLocks noChangeArrowheads="1"/>
              </p:cNvSpPr>
              <p:nvPr/>
            </p:nvSpPr>
            <p:spPr bwMode="auto">
              <a:xfrm>
                <a:off x="288" y="456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73"/>
              <p:cNvSpPr>
                <a:spLocks noChangeArrowheads="1"/>
              </p:cNvSpPr>
              <p:nvPr/>
            </p:nvSpPr>
            <p:spPr bwMode="auto">
              <a:xfrm>
                <a:off x="960" y="451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10358718" y="4912659"/>
              <a:ext cx="479425" cy="53975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75" name="Group 75"/>
            <p:cNvGrpSpPr>
              <a:grpSpLocks/>
            </p:cNvGrpSpPr>
            <p:nvPr/>
          </p:nvGrpSpPr>
          <p:grpSpPr bwMode="auto">
            <a:xfrm>
              <a:off x="10206317" y="4653898"/>
              <a:ext cx="1125538" cy="1146175"/>
              <a:chOff x="576" y="2544"/>
              <a:chExt cx="1632" cy="1440"/>
            </a:xfrm>
          </p:grpSpPr>
          <p:sp>
            <p:nvSpPr>
              <p:cNvPr id="76" name="Rectangle 76"/>
              <p:cNvSpPr>
                <a:spLocks noChangeArrowheads="1"/>
              </p:cNvSpPr>
              <p:nvPr/>
            </p:nvSpPr>
            <p:spPr bwMode="auto">
              <a:xfrm>
                <a:off x="2064" y="307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auto">
              <a:xfrm>
                <a:off x="1344" y="350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87"/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auto">
              <a:xfrm>
                <a:off x="1920" y="336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89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90"/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91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92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93"/>
              <p:cNvSpPr>
                <a:spLocks noChangeArrowheads="1"/>
              </p:cNvSpPr>
              <p:nvPr/>
            </p:nvSpPr>
            <p:spPr bwMode="auto">
              <a:xfrm>
                <a:off x="1248" y="384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95"/>
            <p:cNvSpPr txBox="1">
              <a:spLocks noChangeArrowheads="1"/>
            </p:cNvSpPr>
            <p:nvPr/>
          </p:nvSpPr>
          <p:spPr bwMode="auto">
            <a:xfrm>
              <a:off x="9901518" y="3388659"/>
              <a:ext cx="19542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/>
                <a:t>C: Collection</a:t>
              </a:r>
            </a:p>
          </p:txBody>
        </p:sp>
        <p:sp>
          <p:nvSpPr>
            <p:cNvPr id="96" name="Text Box 96"/>
            <p:cNvSpPr txBox="1">
              <a:spLocks noChangeArrowheads="1"/>
            </p:cNvSpPr>
            <p:nvPr/>
          </p:nvSpPr>
          <p:spPr bwMode="auto">
            <a:xfrm>
              <a:off x="9977717" y="4303060"/>
              <a:ext cx="35137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R</a:t>
              </a:r>
              <a:endParaRPr lang="en-US" altLang="en-US" sz="2400" dirty="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0053917" y="4607859"/>
              <a:ext cx="1371600" cy="1371600"/>
            </a:xfrm>
            <a:prstGeom prst="ellipse">
              <a:avLst/>
            </a:prstGeom>
            <a:solidFill>
              <a:srgbClr val="00FF00">
                <a:alpha val="2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flipV="1">
              <a:off x="9142645" y="5065059"/>
              <a:ext cx="987472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99"/>
            <p:cNvSpPr txBox="1">
              <a:spLocks noChangeArrowheads="1"/>
            </p:cNvSpPr>
            <p:nvPr/>
          </p:nvSpPr>
          <p:spPr bwMode="auto">
            <a:xfrm>
              <a:off x="7059615" y="5541981"/>
              <a:ext cx="24974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No clear boundary</a:t>
              </a:r>
            </a:p>
          </p:txBody>
        </p:sp>
      </p:grpSp>
      <p:sp>
        <p:nvSpPr>
          <p:cNvPr id="101" name="Slide Number Placeholder 100">
            <a:extLst>
              <a:ext uri="{FF2B5EF4-FFF2-40B4-BE49-F238E27FC236}">
                <a16:creationId xmlns:a16="http://schemas.microsoft.com/office/drawing/2014/main" id="{1D1B5A01-8696-084A-A580-4FA44D66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Ranking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Discounted Cumulative Gain at k (</a:t>
                </a:r>
                <a:r>
                  <a:rPr lang="en-US" dirty="0" err="1"/>
                  <a:t>DCG@k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“Weigh” higher-positions more than lower positions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𝐷𝐶𝐺</m:t>
                    </m:r>
                    <m:r>
                      <a:rPr lang="en-US" b="0" i="1" smtClean="0">
                        <a:latin typeface="Cambria Math" charset="0"/>
                      </a:rPr>
                      <m:t>@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Normalized Discounted Cumulative Gain (</a:t>
                </a:r>
                <a:r>
                  <a:rPr lang="en-US" dirty="0" err="1"/>
                  <a:t>nDCG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Normalize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𝐷𝐶𝐺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0</m:t>
                    </m:r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𝑛𝐷𝐶𝐺</m:t>
                    </m:r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</a:t>
                </a:r>
              </a:p>
              <a:p>
                <a:pPr lvl="1"/>
                <a:r>
                  <a:rPr lang="en-US" dirty="0">
                    <a:ea typeface="ＭＳ Ｐゴシック" charset="-128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ＭＳ Ｐゴシック" charset="-128"/>
                      </a:rPr>
                      <m:t>𝐷𝐶𝐺</m:t>
                    </m:r>
                  </m:oMath>
                </a14:m>
                <a:r>
                  <a:rPr lang="en-US" dirty="0"/>
                  <a:t> with the maximum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𝐷𝐶𝐺</m:t>
                    </m:r>
                  </m:oMath>
                </a14:m>
                <a:r>
                  <a:rPr lang="en-US" dirty="0"/>
                  <a:t> value for the dataset</a:t>
                </a:r>
              </a:p>
              <a:p>
                <a:pPr lvl="2"/>
                <a:r>
                  <a:rPr lang="en-US" dirty="0"/>
                  <a:t>Ranking highest score document to the lowest score document</a:t>
                </a:r>
              </a:p>
              <a:p>
                <a:r>
                  <a:rPr lang="en-US" dirty="0"/>
                  <a:t>Q: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log</m:t>
                    </m:r>
                    <m:r>
                      <a:rPr lang="en-US" i="1" dirty="0" smtClean="0">
                        <a:latin typeface="Cambria Math" charset="0"/>
                      </a:rPr>
                      <m:t>⁡()?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Consistent distinguishability [Wang 13]</a:t>
                </a:r>
              </a:p>
              <a:p>
                <a:pPr lvl="1"/>
                <a:r>
                  <a:rPr lang="en-US" dirty="0"/>
                  <a:t>For (almost all) random dataset, NDCG consistently identifies a ranking function better!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4BA8-B285-9142-B6B3-FB5EE5E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[Wang 13] A Theoretical Analysis of Normalized Discounted Cumulative Gain (NDCG) Ranking Measures by Y. Wang et 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57670-2C4C-4E41-8C32-2A5CB66E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550</Words>
  <Application>Microsoft Macintosh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CS246: Evaluating Ranking Model</vt:lpstr>
      <vt:lpstr>“Bag of Words” Assumption</vt:lpstr>
      <vt:lpstr>Phrase Queries</vt:lpstr>
      <vt:lpstr>Evaluation of Ranking Model</vt:lpstr>
      <vt:lpstr>Evaluation of Ranking Model</vt:lpstr>
      <vt:lpstr>Evaluation of Ranking Model</vt:lpstr>
      <vt:lpstr>Evaluation of Ranking Model</vt:lpstr>
      <vt:lpstr>Evaluation of Ranking Model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Basic Text Retrieval</dc:title>
  <dc:creator>Junghoo Cho</dc:creator>
  <cp:lastModifiedBy>Junghoo Cho</cp:lastModifiedBy>
  <cp:revision>382</cp:revision>
  <dcterms:created xsi:type="dcterms:W3CDTF">2017-10-05T14:51:42Z</dcterms:created>
  <dcterms:modified xsi:type="dcterms:W3CDTF">2020-10-25T20:20:00Z</dcterms:modified>
</cp:coreProperties>
</file>